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 userDrawn="1">
          <p15:clr>
            <a:srgbClr val="A4A3A4"/>
          </p15:clr>
        </p15:guide>
        <p15:guide id="3" pos="54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itlyn Mudge" initials="KM" lastIdx="16" clrIdx="0"/>
  <p:cmAuthor id="7" name="Eleanor Ward" initials="EW" lastIdx="46" clrIdx="7">
    <p:extLst/>
  </p:cmAuthor>
  <p:cmAuthor id="1" name="Jennifer Wong" initials="JW" lastIdx="8" clrIdx="1"/>
  <p:cmAuthor id="8" name="Sarah de Souza-Ingle" initials="SdS" lastIdx="1" clrIdx="8">
    <p:extLst/>
  </p:cmAuthor>
  <p:cmAuthor id="2" name="pc" initials="p" lastIdx="3" clrIdx="2"/>
  <p:cmAuthor id="9" name="Alison Walters" initials="AW" lastIdx="9" clrIdx="9">
    <p:extLst/>
  </p:cmAuthor>
  <p:cmAuthor id="3" name="Nina Smith" initials="NS" lastIdx="10" clrIdx="3">
    <p:extLst/>
  </p:cmAuthor>
  <p:cmAuthor id="10" name="Kaho Shinohara" initials="KS" lastIdx="3" clrIdx="10">
    <p:extLst>
      <p:ext uri="{19B8F6BF-5375-455C-9EA6-DF929625EA0E}">
        <p15:presenceInfo xmlns:p15="http://schemas.microsoft.com/office/powerpoint/2012/main" userId="S-1-5-21-73586283-343818398-1801674531-4684" providerId="AD"/>
      </p:ext>
    </p:extLst>
  </p:cmAuthor>
  <p:cmAuthor id="4" name="Lucy Dominy" initials="LD" lastIdx="6" clrIdx="4"/>
  <p:cmAuthor id="11" name="Kaho Shinohara" initials="KS [2]" lastIdx="1" clrIdx="11">
    <p:extLst>
      <p:ext uri="{19B8F6BF-5375-455C-9EA6-DF929625EA0E}">
        <p15:presenceInfo xmlns:p15="http://schemas.microsoft.com/office/powerpoint/2012/main" userId="Kaho Shinohara" providerId="None"/>
      </p:ext>
    </p:extLst>
  </p:cmAuthor>
  <p:cmAuthor id="5" name="Projects Temp1" initials="PT" lastIdx="23" clrIdx="5">
    <p:extLst/>
  </p:cmAuthor>
  <p:cmAuthor id="6" name="David Hyrapiet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9"/>
    <a:srgbClr val="1689E4"/>
    <a:srgbClr val="1C1F77"/>
    <a:srgbClr val="3399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30" autoAdjust="0"/>
    <p:restoredTop sz="77076" autoAdjust="0"/>
  </p:normalViewPr>
  <p:slideViewPr>
    <p:cSldViewPr>
      <p:cViewPr varScale="1">
        <p:scale>
          <a:sx n="160" d="100"/>
          <a:sy n="160" d="100"/>
        </p:scale>
        <p:origin x="1784" y="168"/>
      </p:cViewPr>
      <p:guideLst>
        <p:guide orient="horz" pos="2160"/>
        <p:guide pos="612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5AE7D-B50D-3C41-B9B4-24222A1138B2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1DBA5-009A-8149-9EBD-F4952D15B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54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84E61-5A8A-4B4F-A9C8-A88D8C8CD076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8F1EA-E5D5-4549-99DA-9619DDF18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4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697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 C  That they should be able to take part in Para sports and join in sports with their friends and peers.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442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</a:t>
            </a:r>
            <a:r>
              <a:rPr lang="en-GB" baseline="0" dirty="0"/>
              <a:t>  </a:t>
            </a:r>
            <a:r>
              <a:rPr lang="en-GB" sz="1200" baseline="0" dirty="0"/>
              <a:t>provide</a:t>
            </a:r>
            <a:r>
              <a:rPr lang="en-GB" sz="1200" dirty="0"/>
              <a:t> equal access to things like housing, education and health care;</a:t>
            </a:r>
            <a:r>
              <a:rPr lang="en-GB" sz="1200" baseline="0" dirty="0"/>
              <a:t> give </a:t>
            </a:r>
            <a:r>
              <a:rPr lang="en-GB" sz="1200" dirty="0"/>
              <a:t>access buildings like hospitals, schools, and leisure facilities;</a:t>
            </a:r>
            <a:r>
              <a:rPr lang="en-GB" sz="1200" baseline="0" dirty="0"/>
              <a:t> help them to get </a:t>
            </a:r>
            <a:r>
              <a:rPr lang="en-GB" sz="1200" dirty="0"/>
              <a:t>about independently as much as possible;</a:t>
            </a:r>
            <a:r>
              <a:rPr lang="en-GB" sz="1200" baseline="0" dirty="0"/>
              <a:t> give them a voice so they </a:t>
            </a:r>
            <a:r>
              <a:rPr lang="en-GB" sz="1200" dirty="0"/>
              <a:t>are heard;</a:t>
            </a:r>
            <a:r>
              <a:rPr lang="en-GB" sz="1200" baseline="0" dirty="0"/>
              <a:t> </a:t>
            </a:r>
            <a:r>
              <a:rPr lang="en-GB" sz="1200" dirty="0"/>
              <a:t>provide access to information that they understand.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992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  B  To resolve international conflicts without war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63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 A  51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20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 C  193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25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B   Something that belongs to every human being in the world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800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</a:t>
            </a:r>
            <a:r>
              <a:rPr lang="en-GB" baseline="0" dirty="0"/>
              <a:t>   All human beings are born free and equal in dignity and rights.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87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</a:t>
            </a:r>
            <a:r>
              <a:rPr lang="en-GB" baseline="0" dirty="0"/>
              <a:t>  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ife, liberty, equality, have and express their own opinions, health, an education and employment, privacy and family life, justice and a fair trial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43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</a:t>
            </a:r>
            <a:r>
              <a:rPr lang="en-GB" baseline="0" dirty="0"/>
              <a:t>  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life better for all persons with a disability throughout the world, protect and promote human rights, stop discrimination, improve accessibility, improve communication for persons with a disability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11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 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to buildings, public transport and information, people’s attitude to persons with an impairment, lack of education, training and employment, social isolation.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169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508628E-5BD5-5B45-9ECF-FA55BB5723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1400"/>
            <a:ext cx="9143999" cy="5643660"/>
          </a:xfrm>
          <a:prstGeom prst="rect">
            <a:avLst/>
          </a:prstGeom>
        </p:spPr>
      </p:pic>
      <p:pic>
        <p:nvPicPr>
          <p:cNvPr id="9" name="Picture 8" descr="I'm-Possible-logo.png">
            <a:extLst>
              <a:ext uri="{FF2B5EF4-FFF2-40B4-BE49-F238E27FC236}">
                <a16:creationId xmlns:a16="http://schemas.microsoft.com/office/drawing/2014/main" id="{5719D556-576A-774D-9D91-22B5E1DB6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5"/>
            <a:ext cx="2148387" cy="47590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D2DD4A-79FA-1E40-B44E-8DADFAC147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4952" y="1483485"/>
            <a:ext cx="7224712" cy="74000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5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algn="l"/>
            <a:r>
              <a:rPr lang="en-GB" sz="5400" dirty="0">
                <a:solidFill>
                  <a:schemeClr val="bg1"/>
                </a:solidFill>
                <a:latin typeface="Arial"/>
                <a:cs typeface="Arial"/>
              </a:rPr>
              <a:t>Insert title here</a:t>
            </a:r>
            <a:endParaRPr lang="en-GB" sz="3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6837C5-679C-6443-BA4F-53A82047FADA}"/>
              </a:ext>
            </a:extLst>
          </p:cNvPr>
          <p:cNvSpPr txBox="1">
            <a:spLocks/>
          </p:cNvSpPr>
          <p:nvPr userDrawn="1"/>
        </p:nvSpPr>
        <p:spPr>
          <a:xfrm>
            <a:off x="481032" y="3455276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52" y="2242832"/>
            <a:ext cx="6400800" cy="481246"/>
          </a:xfrm>
          <a:prstGeom prst="rect">
            <a:avLst/>
          </a:prstGeom>
        </p:spPr>
        <p:txBody>
          <a:bodyPr lIns="0" tIns="0" rIns="0" bIns="72000"/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23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7DE2D18-BC81-EE4A-977B-4D10E783A3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87624" y="2204864"/>
            <a:ext cx="7560840" cy="252028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840A3-CD3F-C34E-B6BE-2E6D09BE58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1844824"/>
            <a:ext cx="3149600" cy="838200"/>
          </a:xfrm>
          <a:prstGeom prst="rect">
            <a:avLst/>
          </a:prstGeom>
        </p:spPr>
      </p:pic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A6DD170-8F86-B145-99F3-0280CB8F1F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44824"/>
            <a:ext cx="3149600" cy="8382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E1F3FD4-9BDF-AB47-AE37-11E8F5484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09004" y="4919446"/>
            <a:ext cx="7539459" cy="7920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90684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8C171-6827-0B4C-A4F1-48ADC8657C5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40364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07BBBC8-BE0F-604F-AB6C-683C397805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2392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1D2F5D4-D092-534F-9679-A6D55BD7BD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4420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2922D6-8862-224C-99F3-C5F78118E234}"/>
              </a:ext>
            </a:extLst>
          </p:cNvPr>
          <p:cNvCxnSpPr>
            <a:stCxn id="3" idx="3"/>
            <a:endCxn id="4" idx="1"/>
          </p:cNvCxnSpPr>
          <p:nvPr userDrawn="1"/>
        </p:nvCxnSpPr>
        <p:spPr>
          <a:xfrm>
            <a:off x="262778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A2B5FA-4FE4-B14C-945B-15882E5AD23C}"/>
              </a:ext>
            </a:extLst>
          </p:cNvPr>
          <p:cNvCxnSpPr/>
          <p:nvPr userDrawn="1"/>
        </p:nvCxnSpPr>
        <p:spPr>
          <a:xfrm>
            <a:off x="514806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A216C921-FFBB-3144-8524-403572F540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58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8704D6E-7BF8-934B-92AB-D3DC815E13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73845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E4F0D152-3BDA-F548-9EE8-CC27638C81F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6814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9704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14154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37107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87209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9932948-CAC5-EC49-A3D4-E3B16C6866E4}"/>
              </a:ext>
            </a:extLst>
          </p:cNvPr>
          <p:cNvSpPr/>
          <p:nvPr userDrawn="1"/>
        </p:nvSpPr>
        <p:spPr>
          <a:xfrm>
            <a:off x="683568" y="1763824"/>
            <a:ext cx="324000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1365BE-0EE9-B248-BC18-2DCBDD3EC9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20688"/>
            <a:ext cx="9144000" cy="6237312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7E4E5E-2E15-4A43-9DD1-08B6331D9D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409424" y="2697336"/>
            <a:ext cx="4333552" cy="195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52A1DD-6B1D-E54D-8691-F0AB39C9F7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C31514A5-A710-5A4A-8028-DC13FC642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22676" y="2005532"/>
            <a:ext cx="2487779" cy="3321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AB0A97C9-D463-2845-8806-1C34071449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544" y="3218931"/>
            <a:ext cx="3240360" cy="14342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1" name="Picture 10" descr="I'm-Possible-logo.png">
            <a:extLst>
              <a:ext uri="{FF2B5EF4-FFF2-40B4-BE49-F238E27FC236}">
                <a16:creationId xmlns:a16="http://schemas.microsoft.com/office/drawing/2014/main" id="{2F7ED77C-7665-684A-A5B2-67B2CFCBCB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9C7DEA-70B3-CC4C-B0CD-E2C26FC83A3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13" name="Picture 12" descr="I'm-Possible-logo.png">
            <a:extLst>
              <a:ext uri="{FF2B5EF4-FFF2-40B4-BE49-F238E27FC236}">
                <a16:creationId xmlns:a16="http://schemas.microsoft.com/office/drawing/2014/main" id="{E0CE6E23-C351-194B-8251-90DE35EC42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6" y="347245"/>
            <a:ext cx="1745411" cy="38664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38780AF-A937-FE42-ADBF-DB2A45961328}"/>
              </a:ext>
            </a:extLst>
          </p:cNvPr>
          <p:cNvGrpSpPr/>
          <p:nvPr userDrawn="1"/>
        </p:nvGrpSpPr>
        <p:grpSpPr>
          <a:xfrm>
            <a:off x="0" y="-163230"/>
            <a:ext cx="9144000" cy="1826263"/>
            <a:chOff x="0" y="-163230"/>
            <a:chExt cx="9144000" cy="182626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C01EBC-8602-924F-93C4-09C171D08E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63230"/>
              <a:ext cx="9144000" cy="1826263"/>
            </a:xfrm>
            <a:prstGeom prst="rect">
              <a:avLst/>
            </a:prstGeom>
          </p:spPr>
        </p:pic>
        <p:pic>
          <p:nvPicPr>
            <p:cNvPr id="15" name="Picture 14" descr="I'm-Possible-logo.png">
              <a:extLst>
                <a:ext uri="{FF2B5EF4-FFF2-40B4-BE49-F238E27FC236}">
                  <a16:creationId xmlns:a16="http://schemas.microsoft.com/office/drawing/2014/main" id="{4B47BE60-C665-1646-9914-94DD046AD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192" y="349074"/>
              <a:ext cx="1745411" cy="386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266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C3C3B5-095E-9C44-B2E8-84A9283C8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59837E2E-6B5C-7E42-8910-AC96F2BB14D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8A51226D-AF92-864F-BF0D-88665CAD8C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24FE5D-81EB-3743-97DF-546BF40645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6934FE-A017-1E49-906D-A321A512F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4441" y="1966845"/>
            <a:ext cx="3321975" cy="3897075"/>
          </a:xfrm>
          <a:prstGeom prst="rect">
            <a:avLst/>
          </a:prstGeom>
        </p:spPr>
      </p:pic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89F2DCC-8942-814B-8EEA-80990CCA27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12614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00CC8E5A-CC42-C846-8AB7-ED16040903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52574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A0E7AA-5E72-FD40-A185-20C82CEA82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9009D76-AA94-694E-980C-D3E3B4DF850A}"/>
              </a:ext>
            </a:extLst>
          </p:cNvPr>
          <p:cNvSpPr/>
          <p:nvPr userDrawn="1"/>
        </p:nvSpPr>
        <p:spPr>
          <a:xfrm>
            <a:off x="673959" y="1992394"/>
            <a:ext cx="744802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0587052-F1D5-5B41-A4C1-00997D3B3C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3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90E8D8E-DE1C-7142-AAD1-B706A0EFC2D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C0EBF9-A3E5-D24A-876E-C5DC660D9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395536" y="1988840"/>
            <a:ext cx="3888432" cy="534986"/>
          </a:xfrm>
          <a:prstGeom prst="rect">
            <a:avLst/>
          </a:prstGeom>
        </p:spPr>
      </p:pic>
      <p:sp>
        <p:nvSpPr>
          <p:cNvPr id="12" name="Text Placeholder 29">
            <a:extLst>
              <a:ext uri="{FF2B5EF4-FFF2-40B4-BE49-F238E27FC236}">
                <a16:creationId xmlns:a16="http://schemas.microsoft.com/office/drawing/2014/main" id="{6DDECE27-8356-4644-81F4-FF4B00CC48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B0FB073-1FC2-9F4C-8DB8-3E20D9B86D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55109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F91C70-4F0D-9B47-A30C-81CD48DB8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4855109" y="1981707"/>
            <a:ext cx="3888432" cy="534986"/>
          </a:xfrm>
          <a:prstGeom prst="rect">
            <a:avLst/>
          </a:prstGeom>
        </p:spPr>
      </p:pic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272B0EC-1166-E548-AD87-C7C3BCA718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55109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78975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86AAA-51C2-47DF-8CA9-046D53E0385A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08605F-CCE0-4328-8D53-923FF655045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8501366E-A92D-9240-AB7C-053B37817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19105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83B54FE-85BC-5B43-9F7E-A3EF857C29F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7F57843-E1D7-2248-B2E2-B4E26C75536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174078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74B3AE2D-AAE9-2041-8A34-7EA2589F07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67944" y="1950470"/>
            <a:ext cx="4618856" cy="3833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8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1">
            <a:extLst>
              <a:ext uri="{FF2B5EF4-FFF2-40B4-BE49-F238E27FC236}">
                <a16:creationId xmlns:a16="http://schemas.microsoft.com/office/drawing/2014/main" id="{7159FFEF-C596-084C-A3C4-3554FCEB199F}"/>
              </a:ext>
            </a:extLst>
          </p:cNvPr>
          <p:cNvSpPr txBox="1">
            <a:spLocks/>
          </p:cNvSpPr>
          <p:nvPr userDrawn="1"/>
        </p:nvSpPr>
        <p:spPr>
          <a:xfrm>
            <a:off x="395536" y="6390484"/>
            <a:ext cx="2952328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Theme 1 Unit 4: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Inclusion for all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37440E-7ED5-B842-9390-BE0A6DC2E8B6}"/>
              </a:ext>
            </a:extLst>
          </p:cNvPr>
          <p:cNvCxnSpPr>
            <a:cxnSpLocks/>
          </p:cNvCxnSpPr>
          <p:nvPr userDrawn="1"/>
        </p:nvCxnSpPr>
        <p:spPr>
          <a:xfrm>
            <a:off x="395536" y="6309320"/>
            <a:ext cx="72008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14FE191-E1E3-1A4B-9D2F-F01862E7F8A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6" name="Picture 5" descr="I'm-Possible-logo.png">
            <a:extLst>
              <a:ext uri="{FF2B5EF4-FFF2-40B4-BE49-F238E27FC236}">
                <a16:creationId xmlns:a16="http://schemas.microsoft.com/office/drawing/2014/main" id="{CDEB051F-41E8-4B40-93F2-E8345F6DBF5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sp>
        <p:nvSpPr>
          <p:cNvPr id="7" name="Text Placeholder 31">
            <a:extLst>
              <a:ext uri="{FF2B5EF4-FFF2-40B4-BE49-F238E27FC236}">
                <a16:creationId xmlns:a16="http://schemas.microsoft.com/office/drawing/2014/main" id="{E7D3F248-1860-0F4B-ABA8-525D5E56BDE3}"/>
              </a:ext>
            </a:extLst>
          </p:cNvPr>
          <p:cNvSpPr txBox="1">
            <a:spLocks/>
          </p:cNvSpPr>
          <p:nvPr userDrawn="1"/>
        </p:nvSpPr>
        <p:spPr>
          <a:xfrm>
            <a:off x="4283968" y="6453336"/>
            <a:ext cx="3312368" cy="1634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700" kern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International Paralympic Committee – ALL RIGHTS RESERVED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7C5910-84D9-7347-9C45-9D939FC0858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115835"/>
            <a:ext cx="946250" cy="5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8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60" r:id="rId6"/>
    <p:sldLayoutId id="2147483663" r:id="rId7"/>
    <p:sldLayoutId id="2147483654" r:id="rId8"/>
    <p:sldLayoutId id="2147483655" r:id="rId9"/>
    <p:sldLayoutId id="2147483656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065C02-EF1B-7249-BB12-7CC6D7EA9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Inclusion for all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9E0F5DD-35BD-3B4E-B208-1AB73BA97B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Evaluation quiz</a:t>
            </a:r>
          </a:p>
        </p:txBody>
      </p:sp>
    </p:spTree>
    <p:extLst>
      <p:ext uri="{BB962C8B-B14F-4D97-AF65-F5344CB8AC3E}">
        <p14:creationId xmlns:p14="http://schemas.microsoft.com/office/powerpoint/2010/main" val="3113836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B13A65A4-3F6F-B24D-8753-4876A7BDF4A9}"/>
              </a:ext>
            </a:extLst>
          </p:cNvPr>
          <p:cNvSpPr/>
          <p:nvPr/>
        </p:nvSpPr>
        <p:spPr>
          <a:xfrm rot="10800000">
            <a:off x="678764" y="2578336"/>
            <a:ext cx="7448020" cy="3431450"/>
          </a:xfrm>
          <a:prstGeom prst="round2SameRect">
            <a:avLst>
              <a:gd name="adj1" fmla="val 8888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2E56CC-D6A3-A14B-85D1-9DF7B815BBCB}"/>
              </a:ext>
            </a:extLst>
          </p:cNvPr>
          <p:cNvSpPr txBox="1"/>
          <p:nvPr/>
        </p:nvSpPr>
        <p:spPr>
          <a:xfrm>
            <a:off x="1332000" y="2832123"/>
            <a:ext cx="6563668" cy="29238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spc="-30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The UN Convention say about the ability of people with an impairment to participate in sport and leisure?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That they should be able to access sport facilities as spectators only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That they should be provided with opportunities to participate in Para sports only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That they should be able to take part in Para sports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join in sports with their friends and peers.</a:t>
            </a: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D040B747-C2BF-6A40-810D-12D114EC4472}"/>
              </a:ext>
            </a:extLst>
          </p:cNvPr>
          <p:cNvSpPr/>
          <p:nvPr/>
        </p:nvSpPr>
        <p:spPr>
          <a:xfrm flipH="1">
            <a:off x="678763" y="1992394"/>
            <a:ext cx="7448020" cy="585942"/>
          </a:xfrm>
          <a:prstGeom prst="round2SameRect">
            <a:avLst>
              <a:gd name="adj1" fmla="val 49623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0D6409-BB80-5245-9E06-E3D82A4B78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1CCD362-2DA6-5442-8402-F5CE8D1DF7DC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</p:spTree>
    <p:extLst>
      <p:ext uri="{BB962C8B-B14F-4D97-AF65-F5344CB8AC3E}">
        <p14:creationId xmlns:p14="http://schemas.microsoft.com/office/powerpoint/2010/main" val="1426938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85AC3535-0F7C-E84D-9D23-1333D370DE48}"/>
              </a:ext>
            </a:extLst>
          </p:cNvPr>
          <p:cNvSpPr/>
          <p:nvPr/>
        </p:nvSpPr>
        <p:spPr>
          <a:xfrm rot="10800000">
            <a:off x="678764" y="2578336"/>
            <a:ext cx="4109260" cy="1786768"/>
          </a:xfrm>
          <a:prstGeom prst="round2SameRect">
            <a:avLst/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4EC651-CBE1-984F-9B70-7918B2849730}"/>
              </a:ext>
            </a:extLst>
          </p:cNvPr>
          <p:cNvSpPr txBox="1"/>
          <p:nvPr/>
        </p:nvSpPr>
        <p:spPr>
          <a:xfrm>
            <a:off x="1332000" y="2832123"/>
            <a:ext cx="3240000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two practical things countries must do to uphold </a:t>
            </a:r>
            <a:b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human rights of people </a:t>
            </a:r>
            <a:b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an impairment.</a:t>
            </a: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9466A8BF-B055-8B48-91E7-EFAF56B7B0D8}"/>
              </a:ext>
            </a:extLst>
          </p:cNvPr>
          <p:cNvSpPr/>
          <p:nvPr/>
        </p:nvSpPr>
        <p:spPr>
          <a:xfrm flipH="1">
            <a:off x="678763" y="1992394"/>
            <a:ext cx="4109260" cy="5859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96B6C9-5F61-4D42-B12C-C431C79227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DE8DAB9-361B-0C49-8DFB-B5B8CF82E24E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3240000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05D44C-B290-8343-9847-7441F17851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64" y="1196752"/>
            <a:ext cx="249823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0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4DE14E34-8EFE-DF45-9993-83B41060CCA8}"/>
              </a:ext>
            </a:extLst>
          </p:cNvPr>
          <p:cNvSpPr/>
          <p:nvPr/>
        </p:nvSpPr>
        <p:spPr>
          <a:xfrm rot="10800000">
            <a:off x="678764" y="2578336"/>
            <a:ext cx="5333396" cy="3010904"/>
          </a:xfrm>
          <a:prstGeom prst="round2SameRect">
            <a:avLst>
              <a:gd name="adj1" fmla="val 11718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C8346D-5BE4-E644-B244-92ADBE5FD6DF}"/>
              </a:ext>
            </a:extLst>
          </p:cNvPr>
          <p:cNvSpPr txBox="1"/>
          <p:nvPr/>
        </p:nvSpPr>
        <p:spPr>
          <a:xfrm>
            <a:off x="1332000" y="2832123"/>
            <a:ext cx="4403428" cy="24006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was the United Nations founded?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bring about an end to war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resolve international conflicts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without war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end the Second World War</a:t>
            </a:r>
          </a:p>
        </p:txBody>
      </p:sp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2EF78D26-9607-9D4D-A2D3-583CE6913321}"/>
              </a:ext>
            </a:extLst>
          </p:cNvPr>
          <p:cNvSpPr/>
          <p:nvPr/>
        </p:nvSpPr>
        <p:spPr>
          <a:xfrm flipH="1">
            <a:off x="678763" y="1992394"/>
            <a:ext cx="5333396" cy="585942"/>
          </a:xfrm>
          <a:prstGeom prst="round2SameRect">
            <a:avLst>
              <a:gd name="adj1" fmla="val 49623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04F844F-45D3-7044-9377-D2F8D50C8D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3EA842C2-6E77-2246-8A8E-CFB283734DB8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32B7B-EEE9-7943-A47B-88B76B94DA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386" y="1124744"/>
            <a:ext cx="2336453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31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AD9AF0D9-E275-6946-98BE-AE01D8C4AB8A}"/>
              </a:ext>
            </a:extLst>
          </p:cNvPr>
          <p:cNvSpPr/>
          <p:nvPr/>
        </p:nvSpPr>
        <p:spPr>
          <a:xfrm rot="10800000">
            <a:off x="673280" y="2578332"/>
            <a:ext cx="4834824" cy="3082916"/>
          </a:xfrm>
          <a:prstGeom prst="round2SameRect">
            <a:avLst>
              <a:gd name="adj1" fmla="val 10200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0DB7A1-EE57-CE41-9D76-D545CF035A70}"/>
              </a:ext>
            </a:extLst>
          </p:cNvPr>
          <p:cNvSpPr txBox="1"/>
          <p:nvPr/>
        </p:nvSpPr>
        <p:spPr>
          <a:xfrm>
            <a:off x="1332000" y="2832123"/>
            <a:ext cx="3600040" cy="24006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members formed the original United Nations?</a:t>
            </a:r>
            <a:endParaRPr lang="en-GB" dirty="0">
              <a:solidFill>
                <a:srgbClr val="0069A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93DB7638-40B5-BA4B-9114-D40482AC4225}"/>
              </a:ext>
            </a:extLst>
          </p:cNvPr>
          <p:cNvSpPr/>
          <p:nvPr/>
        </p:nvSpPr>
        <p:spPr>
          <a:xfrm flipH="1">
            <a:off x="678762" y="1992394"/>
            <a:ext cx="4829084" cy="5859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2F361C-930A-0F44-8C3B-74873D5D41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32982CEF-700B-7B42-B73D-7FAA7F820873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3323308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2E327E0-CB74-B545-9CA3-10BBEB2CB3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5847" y="1412776"/>
            <a:ext cx="2653814" cy="459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81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02A59075-E97D-B74C-BD7E-A4C81671C9BD}"/>
              </a:ext>
            </a:extLst>
          </p:cNvPr>
          <p:cNvSpPr/>
          <p:nvPr/>
        </p:nvSpPr>
        <p:spPr>
          <a:xfrm rot="10800000">
            <a:off x="673280" y="2578336"/>
            <a:ext cx="4258760" cy="3010904"/>
          </a:xfrm>
          <a:prstGeom prst="round2SameRect">
            <a:avLst>
              <a:gd name="adj1" fmla="val 1025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3DC939-2716-404C-B8F9-A5968B1D4FDC}"/>
              </a:ext>
            </a:extLst>
          </p:cNvPr>
          <p:cNvSpPr txBox="1"/>
          <p:nvPr/>
        </p:nvSpPr>
        <p:spPr>
          <a:xfrm>
            <a:off x="1332000" y="2832123"/>
            <a:ext cx="3312008" cy="24006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member countries are there today (as of 2018)?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173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183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193</a:t>
            </a: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995BFCFA-9F2E-6748-8324-96C0F6E5CF8B}"/>
              </a:ext>
            </a:extLst>
          </p:cNvPr>
          <p:cNvSpPr/>
          <p:nvPr/>
        </p:nvSpPr>
        <p:spPr>
          <a:xfrm flipH="1">
            <a:off x="678763" y="1992394"/>
            <a:ext cx="4258760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9EB500-76FA-5A46-945F-5671C9D3ED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1464D725-BF44-C144-A906-80D0B1E29AD6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3384016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56496D9-1210-8745-8092-1F86193C8F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633" y="2420888"/>
            <a:ext cx="335491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07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2474A351-C4C5-A548-B6D2-523DB9C1D88E}"/>
              </a:ext>
            </a:extLst>
          </p:cNvPr>
          <p:cNvSpPr/>
          <p:nvPr/>
        </p:nvSpPr>
        <p:spPr>
          <a:xfrm rot="10800000">
            <a:off x="678764" y="2578333"/>
            <a:ext cx="4829340" cy="3298937"/>
          </a:xfrm>
          <a:prstGeom prst="round2SameRect">
            <a:avLst>
              <a:gd name="adj1" fmla="val 9436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5D414-9C6A-2040-B4A6-D20ABC71F3B1}"/>
              </a:ext>
            </a:extLst>
          </p:cNvPr>
          <p:cNvSpPr txBox="1"/>
          <p:nvPr/>
        </p:nvSpPr>
        <p:spPr>
          <a:xfrm>
            <a:off x="1332000" y="2832123"/>
            <a:ext cx="4259412" cy="264687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human right?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Something that belongs to specific people in specific countries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Something that belongs to every human being in the world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Something that governments can give to specific groups of people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D5C563C-2A2B-244B-A17D-A79859870314}"/>
              </a:ext>
            </a:extLst>
          </p:cNvPr>
          <p:cNvSpPr/>
          <p:nvPr/>
        </p:nvSpPr>
        <p:spPr>
          <a:xfrm flipH="1">
            <a:off x="678763" y="1992394"/>
            <a:ext cx="4829340" cy="5859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6AE35B-DB83-C649-8458-D02C78376B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6286160D-EF46-AE49-872E-53C6CE270BFA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67B7E04-55C1-9348-8980-97817E398A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341" y="2060848"/>
            <a:ext cx="2981784" cy="347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1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6A9385E7-E922-494D-9EE8-2D36DA12CE19}"/>
              </a:ext>
            </a:extLst>
          </p:cNvPr>
          <p:cNvSpPr/>
          <p:nvPr/>
        </p:nvSpPr>
        <p:spPr>
          <a:xfrm rot="10800000">
            <a:off x="678764" y="2578336"/>
            <a:ext cx="3893236" cy="1570744"/>
          </a:xfrm>
          <a:prstGeom prst="round2SameRect">
            <a:avLst>
              <a:gd name="adj1" fmla="val 1739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0C59C-0031-4246-A6A1-0B4D96A33CC9}"/>
              </a:ext>
            </a:extLst>
          </p:cNvPr>
          <p:cNvSpPr txBox="1"/>
          <p:nvPr/>
        </p:nvSpPr>
        <p:spPr>
          <a:xfrm>
            <a:off x="1332000" y="2832123"/>
            <a:ext cx="2963268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Article 1 of the Universal Declaration of Human Rights state?</a:t>
            </a: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9385C46C-457F-434E-A898-2EBDF027F034}"/>
              </a:ext>
            </a:extLst>
          </p:cNvPr>
          <p:cNvSpPr/>
          <p:nvPr/>
        </p:nvSpPr>
        <p:spPr>
          <a:xfrm flipH="1">
            <a:off x="678763" y="1992394"/>
            <a:ext cx="3893236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5C6C4B-484A-7C4A-AF5F-AD2C42039C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2" name="Text Placeholder 29">
            <a:extLst>
              <a:ext uri="{FF2B5EF4-FFF2-40B4-BE49-F238E27FC236}">
                <a16:creationId xmlns:a16="http://schemas.microsoft.com/office/drawing/2014/main" id="{9AE9AB1C-08CB-FE4B-8290-4A05995ECD8E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EE9279-4891-094A-A0ED-BE582A7BE7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546" y="1152055"/>
            <a:ext cx="3578886" cy="486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37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504632C3-28D1-E846-B154-791CC3DF77DC}"/>
              </a:ext>
            </a:extLst>
          </p:cNvPr>
          <p:cNvSpPr/>
          <p:nvPr/>
        </p:nvSpPr>
        <p:spPr>
          <a:xfrm rot="10800000">
            <a:off x="678764" y="2578336"/>
            <a:ext cx="4253276" cy="1570744"/>
          </a:xfrm>
          <a:prstGeom prst="round2SameRect">
            <a:avLst>
              <a:gd name="adj1" fmla="val 18692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F3B958-7C04-3D4A-B323-CDCA3733B5F0}"/>
              </a:ext>
            </a:extLst>
          </p:cNvPr>
          <p:cNvSpPr txBox="1"/>
          <p:nvPr/>
        </p:nvSpPr>
        <p:spPr>
          <a:xfrm>
            <a:off x="1332000" y="2832123"/>
            <a:ext cx="3384016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four human rights that </a:t>
            </a:r>
            <a:b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protected in the Universal Declaration of Human Rights.</a:t>
            </a:r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A4F97386-64F5-7940-B29E-72FC386BE631}"/>
              </a:ext>
            </a:extLst>
          </p:cNvPr>
          <p:cNvSpPr/>
          <p:nvPr/>
        </p:nvSpPr>
        <p:spPr>
          <a:xfrm flipH="1">
            <a:off x="678763" y="1992394"/>
            <a:ext cx="4253276" cy="585942"/>
          </a:xfrm>
          <a:prstGeom prst="round2SameRect">
            <a:avLst>
              <a:gd name="adj1" fmla="val 49623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BE877B-2527-1C40-B2A5-86BF8123C7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0ED68A13-FBD6-6644-8852-4CA4EAD9D54B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3456024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5494E5-EBB5-FB4D-B5DB-09C1021FC0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5"/>
          <a:stretch/>
        </p:blipFill>
        <p:spPr>
          <a:xfrm>
            <a:off x="4860033" y="1484784"/>
            <a:ext cx="3600400" cy="46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80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269894D-08F2-4240-A879-4D0F623FB72D}"/>
              </a:ext>
            </a:extLst>
          </p:cNvPr>
          <p:cNvSpPr/>
          <p:nvPr/>
        </p:nvSpPr>
        <p:spPr>
          <a:xfrm rot="10800000">
            <a:off x="678764" y="2578336"/>
            <a:ext cx="4037252" cy="2002792"/>
          </a:xfrm>
          <a:prstGeom prst="round2SameRect">
            <a:avLst/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49AB79-C969-034D-9462-19D904E8FB6F}"/>
              </a:ext>
            </a:extLst>
          </p:cNvPr>
          <p:cNvSpPr txBox="1"/>
          <p:nvPr/>
        </p:nvSpPr>
        <p:spPr>
          <a:xfrm>
            <a:off x="1332000" y="2832123"/>
            <a:ext cx="3179292" cy="147732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three things the United Nations Convention of the Rights of Persons with Disabilities requires governments to do.</a:t>
            </a:r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33233104-CADC-2142-B933-6BDE0CF1FA03}"/>
              </a:ext>
            </a:extLst>
          </p:cNvPr>
          <p:cNvSpPr/>
          <p:nvPr/>
        </p:nvSpPr>
        <p:spPr>
          <a:xfrm flipH="1">
            <a:off x="678763" y="1992394"/>
            <a:ext cx="4037252" cy="585942"/>
          </a:xfrm>
          <a:prstGeom prst="round2SameRect">
            <a:avLst>
              <a:gd name="adj1" fmla="val 47685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280BAF-3330-3F4A-B9D8-3C3D5E028F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ADDB2BC0-B458-DB40-9698-5CC73A3192AC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22561D-9F04-594F-B067-8D3D98503A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711" y="1556792"/>
            <a:ext cx="3784717" cy="444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70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878E437C-3CDD-704B-BA36-63D112B44CA9}"/>
              </a:ext>
            </a:extLst>
          </p:cNvPr>
          <p:cNvSpPr/>
          <p:nvPr/>
        </p:nvSpPr>
        <p:spPr>
          <a:xfrm rot="10800000">
            <a:off x="678764" y="2578336"/>
            <a:ext cx="3893236" cy="1642752"/>
          </a:xfrm>
          <a:prstGeom prst="round2SameRect">
            <a:avLst>
              <a:gd name="adj1" fmla="val 18050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05F4F-8978-644A-B41B-4C9F04EB1F40}"/>
              </a:ext>
            </a:extLst>
          </p:cNvPr>
          <p:cNvSpPr txBox="1"/>
          <p:nvPr/>
        </p:nvSpPr>
        <p:spPr>
          <a:xfrm>
            <a:off x="1332000" y="2832123"/>
            <a:ext cx="3035276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three barriers that might stop people with an impairment participating fully in society.</a:t>
            </a:r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D20C1207-598E-BF4A-89C3-4FEF9B399FB7}"/>
              </a:ext>
            </a:extLst>
          </p:cNvPr>
          <p:cNvSpPr/>
          <p:nvPr/>
        </p:nvSpPr>
        <p:spPr>
          <a:xfrm flipH="1">
            <a:off x="678763" y="1992394"/>
            <a:ext cx="3893236" cy="585942"/>
          </a:xfrm>
          <a:prstGeom prst="round2SameRect">
            <a:avLst>
              <a:gd name="adj1" fmla="val 46715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DB0E59-DBB2-AF4F-BC54-8BCA8C8394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42F07F83-B597-1B42-9705-87B7DCAF1842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Inclusion for all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67BC3E-614C-1945-9AEE-12D15D0B19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052736"/>
            <a:ext cx="411356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8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7403</TotalTime>
  <Words>464</Words>
  <Application>Microsoft Macintosh PowerPoint</Application>
  <PresentationFormat>On-screen Show (4:3)</PresentationFormat>
  <Paragraphs>58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Celebrate with a name…</dc:title>
  <dc:creator>pc</dc:creator>
  <cp:lastModifiedBy>christopher Smith</cp:lastModifiedBy>
  <cp:revision>289</cp:revision>
  <dcterms:created xsi:type="dcterms:W3CDTF">2014-10-03T17:23:26Z</dcterms:created>
  <dcterms:modified xsi:type="dcterms:W3CDTF">2018-09-25T11:35:48Z</dcterms:modified>
</cp:coreProperties>
</file>